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308" r:id="rId25"/>
    <p:sldId id="309" r:id="rId26"/>
    <p:sldId id="310" r:id="rId27"/>
    <p:sldId id="311" r:id="rId28"/>
    <p:sldId id="312" r:id="rId29"/>
    <p:sldId id="313" r:id="rId30"/>
    <p:sldId id="314" r:id="rId31"/>
    <p:sldId id="315" r:id="rId32"/>
    <p:sldId id="316" r:id="rId33"/>
    <p:sldId id="317" r:id="rId34"/>
    <p:sldId id="318" r:id="rId35"/>
    <p:sldId id="319" r:id="rId36"/>
    <p:sldId id="320" r:id="rId3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03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96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29.04.2025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Hafta Marka Yönetimi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Çağrışımı Nedir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çağrışımı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bir tüketicinin zihninde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marka ile ilişkilendirdiği duygu, düşünce, deneyim ve bilgiler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bütünüdür.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David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Aaker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(1991)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çağrışımını,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“bir markaya dair zihinde oluşan herhangi bir ilinti”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tanımlamaktadır.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tanım, çağrışımın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logolar ya da reklamlarla sınırlı olmadığını, aynı zamanda kişisel deneyimlere, kültürel arka plana ve sosyal etkileşimlere de dayandığını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ortaya koyar.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Örneğin, “Volvo”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markası denildiğinde akla hemen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“güvenlik”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gelir. Bu,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yıllarca pazarlama iletişiminde vurguladığı güvenlik temasının tüketicinin zihninde bir çağrışım olarak yerleşmiş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olmasındandır. Bu nedenle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çağrışımları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bir markanın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hafızasında nasıl konumlandığını belirleyen temel bileşenlerden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biridir.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968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Marka Çağrışımı Türleri 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Supphellen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Peirce’e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Göre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çağrışımları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literatürde çoğunlukla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dört başlık altında sınıflandırılır: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görsel, sözel, duyusal ve duygusal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çağrışımlar, bir markanın logosu, ambalaj tasarımı veya renkleriyle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ilişkilidir. </a:t>
            </a:r>
            <a:endParaRPr lang="tr-TR" sz="36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McDonald's'ın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kırmızı-sarı renk paleti ve “M” harfi şeklindeki logosu görsel çağrışımlara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örnektir. </a:t>
            </a:r>
            <a:endParaRPr lang="tr-TR" sz="36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Sözel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çağrışımlar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sloganlar veya markanın ismiyle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ilgili olarak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zihinde oluşan kelime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çağrışımlarıdır.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it”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dendiğinde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Nike’ın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akla gelmesi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buna örnektir.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081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Duyusal çağrışımlar;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tat, koku ve dokunma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duyulara hitap eden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algılarla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ilgilidir.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Starbucks’ta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kahve kokusu veya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Lush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mağazasının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sabun kokuları duyusal çağrışım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oluşturur. </a:t>
            </a:r>
            <a:endParaRPr lang="tr-TR" sz="36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Duygusal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çağrışımlar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markaya yönelik hissiyatları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içerir.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ürünleri birçok kullanıcıda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“prestij”, “yaratıcılık”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duygusal çağrışımlar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48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Charles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Sanders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Peirce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ise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çağrışımı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zihinsel bir süreç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ele alır ve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tür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tanımlar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Benzerlik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Resemblance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Zihinsel olarak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objenin benzerliğine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dayanan çağrışım türüdür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Bitişiklik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Contiguity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 veya mekânda yakın olan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olaylar veya nesneler arasında çağrışım kurma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eğilimidir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İlgi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Interest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ilgi ve tercihleriyle ilişkilendirdiği 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çağrışımlardır.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49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Marka Çağrışımını Oluşturan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Etmenler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Keller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(1993)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çağrışımlarını oluşturan etmenleri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başlıkta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toplar: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 nitelikler 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attributes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faydalar 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benefits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ve tutumlar 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attitudes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608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 nitelikler,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ürünün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somut ya da soyut tüm özelliklerini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kapsar.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şampuanın içeriğinde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keratin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bulunması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 niteliktir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Faydalar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özelliklerden ne kazandığını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ifade eder: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“Daha sağlıklı saçlar”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Tutumlar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markaya karşı genel tutumunu yani marka hakkında ne düşündüğünü ve hissettiğini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yansıtır.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332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Marka Çağrışımının Ana Kategorileri: Kabiliyet ve Sosyal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Brown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Dacin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(1997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marka çağrışımlarını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ikiye ayırır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Kabiliyet çağrışımı ve sosyal sorumluluk çağrışımı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Kabiliyet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veya hizmet kalitesi, teknolojik donanımı,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inovatif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gücü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unsurlarıyla ilgilidir.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Tesla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inovasyon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elektrikli araç teknolojisiyle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ilişkilendirilir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 çağrışımı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markanın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çevresel, etik veya toplumsal meselelerle ne kadar ilgilendiğiyle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ilişkilidir.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Patagonia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 dostu üretim politikalarıyla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tanınır.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044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Keller’e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Göre Ürüne Bağlı ve Bağımsız Marka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Kevin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Lane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Keller (1993),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çağrışımlarını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ürünle doğrudan bağlantılı olanlar ve olmayanlar olarak ikiye ayırır: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375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Ürüne bağlı çağrışımlar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fiziksel ve işlevsel özellikleriyle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ilişkilidir.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bir tenis ayakkabısının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lastik tabanı, bağcıkları ve taban yastıklaması doğrudan ürüne bağlı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çağrışımlardır. Bu özellikler,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ürünün performansına dair algısını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222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Ürüne bağlı olmayan çağrışımlar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zihninde oluşan imajlarla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ilgilidir. Bunlar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 algısı, ambalaj tasarımı, ürünü kullanan kişiler (kullanıcı imgesi) ve kullanım durumu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unsurlardır.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Converse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ayakkabı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dendiğinde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“asi gençlik” ya da “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rock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kültürü” gibi imgeler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canlanabilir. Bu,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fiziksel özelliklerinden ziyade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kitlesiyle ilişkilidir.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248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Marka Çağrışım Türleri: Pratik, Deneyimsel ve Sembolik </a:t>
            </a: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Faydalar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çağrışımları,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üründen elde ettiği fayda türlerine göre üç ana başlıkta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sınıflanır :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161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Pratik (işlevsel) fayda, temel ihtiyaçların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karşılanmasıdır.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Lipton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Ice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sıcak havada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ferahlatıcı özelliği ile pratik fayda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Deneyimsel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fayda,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kullanımının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tüketicide bıraktığı özel tecrübe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ilgilidir.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IKEA’dan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alınan ürünlerin kurulum süreci bile kullanıcı için bir deneyim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yaratır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Sembolik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fayda,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marka yoluyla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statü, kişilik veya değerlerini ifade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etmesidir.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Rolex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saati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zaman gösterme işlevinden ziyade,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kişinin prestijini yansıtır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358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Aaker’in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Dört Marka Kimliği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Kategorisi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Aaker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(1996),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çağrışımlarını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dört temel kimlik biçiminde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sınıflandırır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marka: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Ürünün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kalitesi, içeriği, kullanıcıları ve üretildiği yer gibi öğelere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odaklanır.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“Türk kahvesi”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markası deyince akla gelen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“közde pişirme, cezve, köpük”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unsurlar bu kapsamdadır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marka: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arkasındaki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firmanın itibarı ve kurumsal duruşu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 plandadır.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Arçelik markası, Koç Grubu sayesinde kurumsal güvenilirlik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çağrışımı taşır.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039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 olarak marka: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insani özelliklerle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betimlenir.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Bull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“maceracı, enerjik, cesur”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kişilik özellikleriyle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tanımlanabilir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Sembol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marka: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Logo, renk, metaforlar, marka mirası gibi görsel veya kültürel sembollerle anlam kazanan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markalardır.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Nike’ın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Swoosh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logosu, hız ve başarı çağrışımı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948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Marka Çağrışımlarının Ölçümü: Kuvvet, Olumluluk, Benzersizlik, Belirginlik ve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 kalitesini ölçerken beş önemli kriter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dikkate alınır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Kuvvet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strength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zihninde ne kadar hızlı ve net belirdiğini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ifade eder.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Coca-Cola dendiğinde anında kırmızı renk ve klasik şişe akla geliyorsa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çağrışım kuvvetlidir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Olumluluk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favorability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nezdinde olumlu bir anlam taşıyıp taşımadığını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belirtir.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Dove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markası genellikle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yumuşaklık ve doğallık gibi olumlu çağrışımlar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üretir.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05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Benzersizlik 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uniqueness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rakiplerinden ne derece farklı bir çağrışım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sunduğudur.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Tesla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otomobil markalarından farklı olarak “sessiz, elektrikli ve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fütüristik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çağrışımlarla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 çıkar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Belirginlik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relevance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için ne kadar anlamlı ve değerli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olduğudur.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vegan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tüketici için “doğa dostu” çağrışımlar yüksek belirginliğe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sahiptir.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9688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Marka Konsept Haritalama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Çağrışımlar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genellikle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ağ (network) halinde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çalışır.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konsept haritaları, bu ağı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görselleştirir.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aşamada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uygulanır: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805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Elicitation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(Ortaya çıkarma):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Tüketiciyle yapılan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derinlemesine görüşmelerde markayla ilgili çağrışımlar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toplanır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Mapping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(Haritalama):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Tüketicilere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çağrışımlar sunularak hangi çağrışımın markayla ne kadar bağlantılı olduğu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belirlenir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	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Aggregation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(Kümeleme): Ortaya çıkan veriler gruplandırılır ve kolektif bir marka çağrışım haritası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oluşturulur.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837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Sözelleştirme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Gözlem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Tekniği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Bilişsel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nörobilim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teknikleriyle marka çağrışımlarının tam olarak ölçülmesi oldukça pahalı ve karmaşıktır.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 nedenle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araştırmalarında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sözelleştirme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gözlem kombinasyonu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kullanılır. Tüketicilerin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ile ilgili söyledikleri (örneğin “bu markayı güvenilir buluyorum”) dilsel analizle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değerlendirilir. Aynı zamanda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gözlemler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(mağazadaki davranışlar, satın alma karar süreci)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desteklenir.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532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Marka Çağrışımı Stratejileri: Tetikleme, Konumlandırma ve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Entegrasyon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çağrışımı stratejileri,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markanın tüketici zihninde bilinçli ve sürdürülebilir şekilde olumlu algılar oluşturması için kullanılan pazarlama yaklaşımlarının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bütünüdür.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534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stratejiler,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markanın kimliğini ve değer önerisini doğru biçimde hedef kitleye iletmek, hem de rakiplerinden net şekilde ayrışmak için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kritik önemdedir. 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Stratejiler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özellikle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temel eksende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şekillenir: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 tetikleyicileri (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triggers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konumlandırma (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positioning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ve bütünsel entegrasyon (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integrated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marketing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305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14.1. Marka Çağrışım Tetikleyicileri (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Triggers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tetikleyicileri,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markanın adı ya da simgesi tüketicinin karşısına çıktığında onun zihninde hangi çağrışımların aktive olacağını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belirleyen unsurlardır. Bu tetikleyiciler,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tüketicinin algı ve hafızasında bir zincirleme reaksiyon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başlatır.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Bull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markası duyulduğunda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“enerji, kanat, gençlik, ekstrem sporlar, cesaret”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hızlı çağrışımlar oluşur.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607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14.2. Konumlandırma Stratejileri ve Çağrışım 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Haritalama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Konumlandırma çalışmaları sırasında marka çağrışım haritaları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kullanılır. Bu haritalar,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zihninde markaya dair oluşan temel özelliklerin (örneğin “ucuzluk”, “sağlık”, “prestij”) hangi yoğunlukta ve ne kadar ilişkili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olduğunu gösterir. </a:t>
            </a:r>
            <a:endParaRPr lang="tr-TR" sz="36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“spor içeceği”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kategorisinde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Powerade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“profesyonel performans”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ile,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VitaminWater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ise 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“renkli ve genç yaşam tarzı”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konumlandırılmıştır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404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14.3. Bütünsel Pazarlama Entegrasyonu ile Çağrışım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Yönetimi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Çağrışımların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 başına üretilmesi yeterli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değildir; bu çağrışımların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tutarlı, bütünleşik ve sürekli biçimde farklı temas noktalarından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desteklenmesi gerekir. İşte bu noktada bütünleşik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iletişimi (IMC -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Integrated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Marketing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devreye girer.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IMC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reklam, halkla ilişkiler, sosyal medya, mağaza içi deneyim, ambalaj tasarımı gibi tüm kanallarda verilen mesajların aynı çağrışımı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pekiştirmesini sağlar.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598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14.4. Çağrışım Stratejilerinde Güncel Eğilimler ve Teknolojik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Uyum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Günümüzde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çağrışımı stratejileri,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geleneksel medya değil; veri odaklı dijital içerik, yapay zekâ destekli reklamlar, sanal gerçeklik (VR) deneyimleri ve sosyal sorumluluk kampanyaları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yeniden şekillenmektedir. </a:t>
            </a:r>
            <a:endParaRPr lang="tr-TR" sz="36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Netflix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kullanıcı verilerine dayalı olarak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aboneye farklı görsel çağrışım gösterir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 korku filmi afişinde farklı karakterler öne çıkarılır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IKEA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VR uygulamalarıyla mobilya yerleştirme deneyimi sunarak “pratiklik ve erişilebilirlik”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çağrışımını artırır.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912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Hafta Marka Yönetimi Test Soruları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Aşağıdakilerden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hangisi marka çağrışımını oluşturan temel etmenlerden biri değildir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Öz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nitelikler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Fayda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Lojistik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verimlilik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Tutum</a:t>
            </a:r>
          </a:p>
          <a:p>
            <a:pPr marL="914400" lvl="2" indent="0" algn="just">
              <a:lnSpc>
                <a:spcPct val="150000"/>
              </a:lnSpc>
              <a:buNone/>
            </a:pPr>
            <a:r>
              <a:rPr lang="tr-TR" sz="32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Kullanım bağlamı</a:t>
            </a:r>
            <a:endParaRPr lang="tr-T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971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Duyusal marka çağrışımlarına örnek olabilecek bir durum aşağıdakilerden hangisidir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Nike’ın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Just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sloganı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Toyota’nın dayanıklılık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vurgusu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Lush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mağazasındaki sabun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kokuları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Bull’un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ekstrem spor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sponsorluğu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Dove’un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özgüven kampanyası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9532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Peirce’e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göre markalar arasında oluşturulan ilişkilere dayalı çağrışım türü aşağıdakilerden hangisidir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Benzerlik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Bitişiklik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İlgi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Sembolik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Algısal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024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Aşağıdakilerden hangisi ürünle doğrudan bağlantılı olmayan bir marka çağrışımı örneğidir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Ayakkabının taban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yastıklaması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Ürünün deri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 imgesi (asi gençlik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Bağcık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Performans beklentisi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169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Aşağıdakilerden hangisi marka çağrışımının kuvvetini doğrudan etkileyen faktörlerden biri değildir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Tüketicinin deneyim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sıklığı	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Rakiplerin fiyat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politikası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Markanın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görünürlüğü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Tetikleyicilerin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basitliği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Medyada maruz kalma sıklığı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099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Aşağıdakilerden hangisi sembol olarak marka çağrışımına örnek oluşturmaz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Logo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Marka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Ürün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hammaddesi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Metafor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Renk paleti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687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Marka çağrışımlarının ölçümünde kullanılan "benzersizlik" kavramı aşağıdakilerden hangisini ifade eder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Ürünün fiziksel özelliklerinin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çeşitliliği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Tüketici beklentilerinin ne kadar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karşılandığı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Çağrışımın olumlu olup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olmadığı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Rakiplerden ne kadar farklı ve ayırt edici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Ürünün pazar payı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779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Bütünleşik pazarlama iletişimi (IMC) aşağıdakilerden hangisiyle doğrudan ilişkilidir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Sadece reklam mesajlarının estetik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bütünlüğü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Fiyatlandırma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Tüm temas noktalarında aynı çağrışımı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pekiştirme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Üretim süreçlerinin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standardizasyonu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Tüketici sadakat programları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5310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Aşağıdakilerden hangisi deneyimsel bir marka çağrışımına örnek olarak verilebilir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Ürünün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hammaddesi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Paketleme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tasarımı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IKEA’dan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alınan ürünlerin kurulma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Ürünün enerji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Marka sloganı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1022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Aşağıdakilerden hangisi marka çağrışımı stratejilerinde “güncel eğilimler” kapsamında yer almaz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Sosyal sorumluluk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Yapay zekâ destekli reklam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Geleneksel doğrudan satış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VR destekli kullanıcı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deneyimi	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Kişiye özel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algoritmik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öneriler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821092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3547</TotalTime>
  <Words>0</Words>
  <Application>Microsoft Office PowerPoint</Application>
  <PresentationFormat>Geniş ekran</PresentationFormat>
  <Paragraphs>126</Paragraphs>
  <Slides>36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0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442</cp:revision>
  <dcterms:created xsi:type="dcterms:W3CDTF">2025-02-10T12:53:37Z</dcterms:created>
  <dcterms:modified xsi:type="dcterms:W3CDTF">2025-04-29T16:07:40Z</dcterms:modified>
</cp:coreProperties>
</file>